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4" r:id="rId4"/>
    <p:sldId id="278" r:id="rId5"/>
    <p:sldId id="272" r:id="rId6"/>
    <p:sldId id="279" r:id="rId7"/>
    <p:sldId id="28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07" autoAdjust="0"/>
  </p:normalViewPr>
  <p:slideViewPr>
    <p:cSldViewPr snapToGrid="0" snapToObjects="1">
      <p:cViewPr varScale="1">
        <p:scale>
          <a:sx n="105" d="100"/>
          <a:sy n="105" d="100"/>
        </p:scale>
        <p:origin x="-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C0B95-F1A3-1840-99CC-94F18A9B30AE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6A134-D284-CF4B-BC4A-7CA7BB090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8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60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9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18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18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0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DE964-E61E-8C46-83D9-B0CB7700B02C}" type="datetimeFigureOut">
              <a:rPr lang="en-US" smtClean="0"/>
              <a:t>05/07/18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4CE7E-81A4-8143-B342-ACEB02045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77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rspb.org.uk/..birdwatch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box.io/docs/classificationbox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3.jpeg"/><Relationship Id="rId9" Type="http://schemas.openxmlformats.org/officeDocument/2006/relationships/hyperlink" Target="https://github.com/robmarkcole/HASS-Machinebox-Classificationbox" TargetMode="External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330" y="0"/>
            <a:ext cx="3407051" cy="3407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573772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Bird classification with Classificationbox</a:t>
            </a:r>
          </a:p>
          <a:p>
            <a:pPr algn="ctr"/>
            <a:r>
              <a:rPr lang="en-US" sz="3200" i="1" dirty="0" smtClean="0"/>
              <a:t>And Home-Assistant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Dr Robin Cole</a:t>
            </a:r>
          </a:p>
        </p:txBody>
      </p:sp>
    </p:spTree>
    <p:extLst>
      <p:ext uri="{BB962C8B-B14F-4D97-AF65-F5344CB8AC3E}">
        <p14:creationId xmlns:p14="http://schemas.microsoft.com/office/powerpoint/2010/main" val="36736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94" y="2047957"/>
            <a:ext cx="3127119" cy="426936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54661" y="2047957"/>
            <a:ext cx="1283368" cy="1851659"/>
          </a:xfrm>
          <a:prstGeom prst="ellipse">
            <a:avLst/>
          </a:prstGeom>
          <a:noFill/>
          <a:ln w="762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777" y="6329188"/>
            <a:ext cx="5534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Motion triggered </a:t>
            </a:r>
            <a:r>
              <a:rPr lang="en-GB" sz="2000" dirty="0"/>
              <a:t>£10 camera </a:t>
            </a:r>
            <a:r>
              <a:rPr lang="en-GB" sz="2000" dirty="0" smtClean="0"/>
              <a:t>&amp; Pi3 Home-Assistant</a:t>
            </a:r>
          </a:p>
        </p:txBody>
      </p:sp>
      <p:sp>
        <p:nvSpPr>
          <p:cNvPr id="7" name="Left Arrow 6"/>
          <p:cNvSpPr/>
          <p:nvPr/>
        </p:nvSpPr>
        <p:spPr>
          <a:xfrm rot="2330721">
            <a:off x="2141998" y="5594537"/>
            <a:ext cx="534737" cy="46789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34" y="1729956"/>
            <a:ext cx="3274595" cy="25242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777" y="1278"/>
            <a:ext cx="9038223" cy="1728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u="sng" dirty="0" smtClean="0"/>
              <a:t>Bird identification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Project goal: automatically photograph and identify birds visiting my bird feeder, gather data that I can share with birdlife study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://www.rspb.org.uk</a:t>
            </a:r>
            <a:r>
              <a:rPr lang="en-US" sz="2000" dirty="0" smtClean="0">
                <a:hlinkClick r:id="rId4"/>
              </a:rPr>
              <a:t>/..birdwatch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sp>
        <p:nvSpPr>
          <p:cNvPr id="14" name="Left Arrow 13"/>
          <p:cNvSpPr/>
          <p:nvPr/>
        </p:nvSpPr>
        <p:spPr>
          <a:xfrm rot="20977566">
            <a:off x="3558151" y="2929276"/>
            <a:ext cx="2048201" cy="48683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0483" y="4087538"/>
            <a:ext cx="2032784" cy="2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1"/>
            <a:ext cx="5506347" cy="3374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68"/>
            <a:ext cx="8960185" cy="103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800" i="1" u="sng" dirty="0" smtClean="0"/>
              <a:t>Task 1: identifying bird/not-bird images</a:t>
            </a:r>
          </a:p>
          <a:p>
            <a:pPr>
              <a:lnSpc>
                <a:spcPct val="130000"/>
              </a:lnSpc>
            </a:pPr>
            <a:r>
              <a:rPr lang="en-GB" sz="2000" dirty="0" smtClean="0"/>
              <a:t>For</a:t>
            </a:r>
            <a:r>
              <a:rPr lang="en-GB" sz="2000" i="1" dirty="0" smtClean="0"/>
              <a:t> </a:t>
            </a:r>
            <a:r>
              <a:rPr lang="en-GB" sz="2000" dirty="0" smtClean="0"/>
              <a:t>a </a:t>
            </a:r>
            <a:r>
              <a:rPr lang="en-GB" sz="2000" u="sng" dirty="0" smtClean="0"/>
              <a:t>simple to use</a:t>
            </a:r>
            <a:r>
              <a:rPr lang="en-GB" sz="2000" dirty="0" smtClean="0"/>
              <a:t> classifier I used </a:t>
            </a:r>
            <a:r>
              <a:rPr lang="en-GB" sz="2000" dirty="0" smtClean="0">
                <a:hlinkClick r:id="rId3"/>
              </a:rPr>
              <a:t>https</a:t>
            </a:r>
            <a:r>
              <a:rPr lang="en-GB" sz="2000" dirty="0">
                <a:hlinkClick r:id="rId3"/>
              </a:rPr>
              <a:t>://machinebox.io/docs/</a:t>
            </a:r>
            <a:r>
              <a:rPr lang="en-GB" sz="2000" dirty="0" smtClean="0">
                <a:hlinkClick r:id="rId3"/>
              </a:rPr>
              <a:t>classificationbox</a:t>
            </a: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944" y="1434196"/>
            <a:ext cx="3274595" cy="2524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944" y="4372417"/>
            <a:ext cx="3270857" cy="2409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03502" y="3508792"/>
            <a:ext cx="5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Bird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8605" y="6278383"/>
            <a:ext cx="97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Not-bird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217563"/>
            <a:ext cx="57216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Trained classifier with 1000 images</a:t>
            </a:r>
            <a:endParaRPr lang="en-GB" sz="2000" dirty="0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en-GB" sz="2000" dirty="0" smtClean="0"/>
              <a:t>bird/not-bird discrimination with ~ 90% accuracy, beats my expectations!</a:t>
            </a:r>
          </a:p>
        </p:txBody>
      </p:sp>
      <p:pic>
        <p:nvPicPr>
          <p:cNvPr id="11" name="Picture 10" descr="machine-box-alph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72" y="93497"/>
            <a:ext cx="2604324" cy="5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26530" y="391185"/>
            <a:ext cx="2107325" cy="13276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8563" y="42395"/>
            <a:ext cx="69976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400" i="1" u="sng" dirty="0" smtClean="0"/>
              <a:t>Task 2: Automating identification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922" y="1774414"/>
            <a:ext cx="986931" cy="1074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334"/>
          <a:stretch/>
        </p:blipFill>
        <p:spPr>
          <a:xfrm>
            <a:off x="6289157" y="1146940"/>
            <a:ext cx="1243201" cy="1202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498" y="362495"/>
            <a:ext cx="245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Home-Assistant </a:t>
            </a:r>
          </a:p>
          <a:p>
            <a:pPr algn="ctr"/>
            <a:r>
              <a:rPr lang="en-US" dirty="0" smtClean="0"/>
              <a:t>on Rpi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8300415">
            <a:off x="3301675" y="3401275"/>
            <a:ext cx="325272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6713397" y="2632781"/>
            <a:ext cx="408227" cy="214918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255" y="5933695"/>
            <a:ext cx="238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Notification with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62922" y="3586345"/>
            <a:ext cx="180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Classificationbox</a:t>
            </a:r>
          </a:p>
          <a:p>
            <a:pPr algn="ctr"/>
            <a:r>
              <a:rPr lang="en-US" dirty="0" smtClean="0"/>
              <a:t>In Docker on local 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8112" y="3673231"/>
            <a:ext cx="74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If bird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442053" y="1446492"/>
            <a:ext cx="2603910" cy="4728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1273010"/>
            <a:ext cx="196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Motion triggered </a:t>
            </a:r>
          </a:p>
          <a:p>
            <a:pPr algn="ctr"/>
            <a:r>
              <a:rPr lang="en-US" dirty="0" smtClean="0"/>
              <a:t>USB Image capture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771" y="685661"/>
            <a:ext cx="1443643" cy="1947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786" y="4966934"/>
            <a:ext cx="1676385" cy="1725370"/>
          </a:xfrm>
          <a:prstGeom prst="rect">
            <a:avLst/>
          </a:prstGeom>
        </p:spPr>
      </p:pic>
      <p:pic>
        <p:nvPicPr>
          <p:cNvPr id="17" name="Picture 16" descr="machine-box-alph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34" y="5138327"/>
            <a:ext cx="2604324" cy="588918"/>
          </a:xfrm>
          <a:prstGeom prst="rect">
            <a:avLst/>
          </a:prstGeom>
        </p:spPr>
      </p:pic>
      <p:pic>
        <p:nvPicPr>
          <p:cNvPr id="18" name="Picture 17" descr="iphone_notification.jpe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4" b="21119"/>
          <a:stretch/>
        </p:blipFill>
        <p:spPr>
          <a:xfrm>
            <a:off x="-1" y="3303899"/>
            <a:ext cx="3728885" cy="27178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03" y="6396335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://github.com/robmarkcole/HASS-Machinebox-</a:t>
            </a:r>
            <a:r>
              <a:rPr lang="en-US" dirty="0" smtClean="0">
                <a:hlinkClick r:id="rId9"/>
              </a:rPr>
              <a:t>Classificationbox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610" y="5686770"/>
            <a:ext cx="2057448" cy="669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2414" y="4895385"/>
            <a:ext cx="1007912" cy="9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427" y="54305"/>
            <a:ext cx="9044573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2000" dirty="0" smtClean="0"/>
              <a:t>Next steps: 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/>
              <a:t>E</a:t>
            </a:r>
            <a:r>
              <a:rPr lang="en-GB" sz="2000" dirty="0" smtClean="0"/>
              <a:t>xperiment with curating the images used in training to improve accuracy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Classify birds by species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Contribute data </a:t>
            </a:r>
            <a:r>
              <a:rPr lang="en-GB" sz="2000" dirty="0"/>
              <a:t>to </a:t>
            </a:r>
            <a:r>
              <a:rPr lang="en-GB" sz="2000" dirty="0" smtClean="0"/>
              <a:t>Birdwatch survey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Add Classificationbox to Home-Assistant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Share classifiers and know-how with less technical bird-fanciers</a:t>
            </a: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GB" sz="2000" dirty="0" smtClean="0"/>
              <a:t>Make bird-feeder magpie proof!</a:t>
            </a:r>
          </a:p>
          <a:p>
            <a:pPr>
              <a:lnSpc>
                <a:spcPct val="130000"/>
              </a:lnSpc>
            </a:pPr>
            <a:endParaRPr lang="en-GB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7" y="3082851"/>
            <a:ext cx="3112585" cy="2487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41" y="3105350"/>
            <a:ext cx="2832736" cy="24645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207" y="3105349"/>
            <a:ext cx="2571048" cy="2464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60256" y="5690220"/>
            <a:ext cx="428490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800" dirty="0" smtClean="0"/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2622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15917" y="662428"/>
            <a:ext cx="3120571" cy="520096"/>
            <a:chOff x="2963334" y="217714"/>
            <a:chExt cx="3120571" cy="520096"/>
          </a:xfrm>
        </p:grpSpPr>
        <p:sp>
          <p:nvSpPr>
            <p:cNvPr id="2" name="Rectangle 1"/>
            <p:cNvSpPr/>
            <p:nvPr/>
          </p:nvSpPr>
          <p:spPr>
            <a:xfrm>
              <a:off x="2963334" y="217714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20706" y="293096"/>
              <a:ext cx="3005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Motion triggered image saved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3102" y="1770352"/>
            <a:ext cx="3126201" cy="520096"/>
            <a:chOff x="3049392" y="1156304"/>
            <a:chExt cx="3126201" cy="520096"/>
          </a:xfrm>
        </p:grpSpPr>
        <p:sp>
          <p:nvSpPr>
            <p:cNvPr id="4" name="Rectangle 3"/>
            <p:cNvSpPr/>
            <p:nvPr/>
          </p:nvSpPr>
          <p:spPr>
            <a:xfrm>
              <a:off x="3052207" y="1156304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49392" y="1231686"/>
              <a:ext cx="3126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Display motion triggered image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002845" y="2878276"/>
            <a:ext cx="3146715" cy="520096"/>
            <a:chOff x="3003548" y="1973942"/>
            <a:chExt cx="3146715" cy="520096"/>
          </a:xfrm>
        </p:grpSpPr>
        <p:sp>
          <p:nvSpPr>
            <p:cNvPr id="9" name="Rectangle 8"/>
            <p:cNvSpPr/>
            <p:nvPr/>
          </p:nvSpPr>
          <p:spPr>
            <a:xfrm>
              <a:off x="3006363" y="1973942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03548" y="2049324"/>
              <a:ext cx="31467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Classify motion triggered image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15917" y="3986199"/>
            <a:ext cx="3120571" cy="520096"/>
            <a:chOff x="3002141" y="2876247"/>
            <a:chExt cx="3120571" cy="520096"/>
          </a:xfrm>
        </p:grpSpPr>
        <p:sp>
          <p:nvSpPr>
            <p:cNvPr id="11" name="Rectangle 10"/>
            <p:cNvSpPr/>
            <p:nvPr/>
          </p:nvSpPr>
          <p:spPr>
            <a:xfrm>
              <a:off x="3002141" y="2876247"/>
              <a:ext cx="3120571" cy="5200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1354" y="2951629"/>
              <a:ext cx="240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Send image notification</a:t>
              </a:r>
              <a:endParaRPr lang="en-US" dirty="0"/>
            </a:p>
          </p:txBody>
        </p:sp>
      </p:grpSp>
      <p:sp>
        <p:nvSpPr>
          <p:cNvPr id="15" name="Down Arrow 14"/>
          <p:cNvSpPr/>
          <p:nvPr/>
        </p:nvSpPr>
        <p:spPr>
          <a:xfrm>
            <a:off x="4418964" y="1304881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418964" y="2412805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418964" y="3520729"/>
            <a:ext cx="314476" cy="3431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1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231900"/>
            <a:ext cx="37719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5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13452</TotalTime>
  <Words>211</Words>
  <Application>Microsoft Macintosh PowerPoint</Application>
  <PresentationFormat>On-screen Show (4:3)</PresentationFormat>
  <Paragraphs>35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Cole</dc:creator>
  <cp:lastModifiedBy>Robin Cole</cp:lastModifiedBy>
  <cp:revision>202</cp:revision>
  <dcterms:created xsi:type="dcterms:W3CDTF">2018-01-06T07:16:20Z</dcterms:created>
  <dcterms:modified xsi:type="dcterms:W3CDTF">2018-07-09T07:33:20Z</dcterms:modified>
</cp:coreProperties>
</file>